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4"/>
  </p:notesMasterIdLst>
  <p:sldIdLst>
    <p:sldId id="271" r:id="rId2"/>
    <p:sldId id="322" r:id="rId3"/>
    <p:sldId id="323" r:id="rId4"/>
    <p:sldId id="317" r:id="rId5"/>
    <p:sldId id="285" r:id="rId6"/>
    <p:sldId id="287" r:id="rId7"/>
    <p:sldId id="320" r:id="rId8"/>
    <p:sldId id="325" r:id="rId9"/>
    <p:sldId id="321" r:id="rId10"/>
    <p:sldId id="326" r:id="rId11"/>
    <p:sldId id="324" r:id="rId12"/>
    <p:sldId id="31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828800"/>
            <a:ext cx="4038600" cy="4302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828800"/>
            <a:ext cx="4038600" cy="20748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4056063"/>
            <a:ext cx="4038600" cy="20748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16764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781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B99E5E86-9A4D-FF4F-9936-477597FE5D5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640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8/31/20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5" r:id="rId12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Review: Probability Theory (3)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A2582A-F00E-744C-854F-AE02B4730D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6"/>
    </mc:Choice>
    <mc:Fallback>
      <p:transition spd="slow" advTm="8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Probabilities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774825"/>
          <a:ext cx="8229600" cy="148336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Failed</a:t>
                      </a:r>
                      <a:r>
                        <a:rPr lang="en-US" baseline="0" dirty="0"/>
                        <a:t> Checksum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Passed Checksum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</a:t>
                      </a:r>
                      <a:r>
                        <a:rPr lang="en-US" baseline="0" dirty="0"/>
                        <a:t> Alert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Malicious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Clean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.144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.576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0420" y="3532954"/>
            <a:ext cx="843737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Can compute conditional probabilities using enumeration as well. Recall:</a:t>
            </a:r>
          </a:p>
          <a:p>
            <a:endParaRPr lang="en-US" sz="2000" dirty="0"/>
          </a:p>
          <a:p>
            <a:r>
              <a:rPr lang="en-US" sz="2000" dirty="0"/>
              <a:t>P(A|B) = P(A^B)/P(B)</a:t>
            </a:r>
          </a:p>
          <a:p>
            <a:endParaRPr lang="en-US" sz="2000" dirty="0"/>
          </a:p>
          <a:p>
            <a:r>
              <a:rPr lang="en-US" sz="2000" dirty="0"/>
              <a:t>P(AV Alert | Failed Checksum) = </a:t>
            </a:r>
            <a:r>
              <a:rPr lang="en-US" sz="2000" dirty="0">
                <a:solidFill>
                  <a:srgbClr val="FF0000"/>
                </a:solidFill>
              </a:rPr>
              <a:t>(0.108 + 0.016) </a:t>
            </a:r>
            <a:r>
              <a:rPr lang="en-US" sz="2000" dirty="0"/>
              <a:t>/ </a:t>
            </a:r>
            <a:r>
              <a:rPr lang="en-US" sz="2000" dirty="0">
                <a:solidFill>
                  <a:srgbClr val="000090"/>
                </a:solidFill>
              </a:rPr>
              <a:t>(0.108 + 0.016 + 0.012 + 0.064)</a:t>
            </a:r>
          </a:p>
          <a:p>
            <a:endParaRPr lang="en-US" sz="2000" dirty="0">
              <a:solidFill>
                <a:srgbClr val="000090"/>
              </a:solidFill>
            </a:endParaRPr>
          </a:p>
          <a:p>
            <a:r>
              <a:rPr lang="en-US" sz="2000" dirty="0"/>
              <a:t>P(Clean | No AV Alert) = </a:t>
            </a:r>
            <a:r>
              <a:rPr lang="en-US" sz="2000" dirty="0">
                <a:solidFill>
                  <a:srgbClr val="FF0000"/>
                </a:solidFill>
              </a:rPr>
              <a:t>(0.064 + 0.576) </a:t>
            </a:r>
            <a:r>
              <a:rPr lang="en-US" sz="2000" dirty="0"/>
              <a:t>/ </a:t>
            </a:r>
            <a:r>
              <a:rPr lang="en-US" sz="2000" dirty="0">
                <a:solidFill>
                  <a:srgbClr val="002060"/>
                </a:solidFill>
              </a:rPr>
              <a:t>(0.012 + 0.064 + 0.008 + 0.576) </a:t>
            </a:r>
          </a:p>
          <a:p>
            <a:r>
              <a:rPr lang="en-US" sz="2000" dirty="0"/>
              <a:t>P(Malicious | Failed Checksum ^ AV Alert) = </a:t>
            </a:r>
            <a:r>
              <a:rPr lang="en-US" sz="2000" dirty="0">
                <a:solidFill>
                  <a:srgbClr val="FF0000"/>
                </a:solidFill>
              </a:rPr>
              <a:t>(0.108) </a:t>
            </a:r>
            <a:r>
              <a:rPr lang="en-US" sz="2000" dirty="0"/>
              <a:t>/ </a:t>
            </a:r>
            <a:r>
              <a:rPr lang="en-US" sz="2000" dirty="0">
                <a:solidFill>
                  <a:srgbClr val="002060"/>
                </a:solidFill>
              </a:rPr>
              <a:t>(0.108 + 0.016)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5EC485-7729-E349-A5D7-588156368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89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65"/>
    </mc:Choice>
    <mc:Fallback>
      <p:transition spd="slow" advTm="180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8AD1C-A3E7-E340-B990-EA4DCAE57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Inference by Enumeration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C4018-E70E-2547-B8E9-6123613A1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 X be the set of all variables. </a:t>
            </a:r>
          </a:p>
          <a:p>
            <a:pPr lvl="1"/>
            <a:r>
              <a:rPr lang="en-US" dirty="0"/>
              <a:t>Want to compute the posterior joint distribution for query variables Y</a:t>
            </a:r>
          </a:p>
          <a:p>
            <a:pPr lvl="1"/>
            <a:r>
              <a:rPr lang="en-US" dirty="0"/>
              <a:t>We observe specific values for the evidence variables E</a:t>
            </a:r>
          </a:p>
          <a:p>
            <a:pPr lvl="1"/>
            <a:r>
              <a:rPr lang="en-US" dirty="0"/>
              <a:t>Hidden variables H = X - Y – E</a:t>
            </a:r>
          </a:p>
          <a:p>
            <a:r>
              <a:rPr lang="en-US" dirty="0"/>
              <a:t>General algorithm: fix E values, sum over H</a:t>
            </a:r>
          </a:p>
          <a:p>
            <a:r>
              <a:rPr lang="en-US" dirty="0"/>
              <a:t>Computationally intractable for large domains, but a useful starting point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24382E-DCB1-C541-A353-25BE088743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113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874"/>
    </mc:Choice>
    <mc:Fallback>
      <p:transition spd="slow" advTm="1068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Probabilities and </a:t>
            </a:r>
            <a:r>
              <a:rPr lang="en-US" dirty="0" err="1"/>
              <a:t>Combinatorics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Probabilities are ratios: </a:t>
            </a:r>
          </a:p>
          <a:p>
            <a:endParaRPr lang="en-US" dirty="0"/>
          </a:p>
          <a:p>
            <a:r>
              <a:rPr lang="en-US" dirty="0"/>
              <a:t>Often, determining a probability is just a counting argument</a:t>
            </a:r>
          </a:p>
          <a:p>
            <a:r>
              <a:rPr lang="en-US" dirty="0"/>
              <a:t>What is the probability of drawing a straight flush in poker? </a:t>
            </a:r>
          </a:p>
          <a:p>
            <a:r>
              <a:rPr lang="en-US" dirty="0"/>
              <a:t>What is the probability of guessing a 4 digit pin if the digits are selected with replacement? without?  What about a 6 digit pin?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52411" y="1765142"/>
            <a:ext cx="2505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time event happens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5452411" y="2172958"/>
            <a:ext cx="250581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284086" y="2186930"/>
            <a:ext cx="2924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samples/possible events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A41D810-9CDC-B549-AC01-F2A2604CF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349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63"/>
    </mc:Choice>
    <mc:Fallback>
      <p:transition spd="slow" advTm="86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2EFBA-5A1F-7543-ABED-AD835DD4A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Worlds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8C4801-C7E9-D647-9363-DA10995C6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Often in decision making we reason about states of the world</a:t>
            </a:r>
          </a:p>
          <a:p>
            <a:r>
              <a:rPr lang="en-US" dirty="0"/>
              <a:t>Variables are used to describe features of the state that we care about</a:t>
            </a:r>
          </a:p>
          <a:p>
            <a:pPr lvl="1"/>
            <a:r>
              <a:rPr lang="en-US" dirty="0"/>
              <a:t>Every state has a value for every variable</a:t>
            </a:r>
          </a:p>
          <a:p>
            <a:pPr lvl="1"/>
            <a:r>
              <a:rPr lang="en-US" dirty="0"/>
              <a:t>State space is cross product of variables</a:t>
            </a:r>
          </a:p>
          <a:p>
            <a:pPr lvl="1"/>
            <a:r>
              <a:rPr lang="en-US" dirty="0"/>
              <a:t>Variables may not all be (directly) observed</a:t>
            </a:r>
          </a:p>
          <a:p>
            <a:pPr lvl="1"/>
            <a:r>
              <a:rPr lang="en-US" dirty="0"/>
              <a:t>In dynamic systems, state changes over time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7505A8C-E8AC-F449-AC09-90F01A3AD2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13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616"/>
    </mc:Choice>
    <mc:Fallback>
      <p:transition spd="slow" advTm="95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69B2B-9429-C74D-99E0-D78C5CE87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881A8D-7B42-254F-AF42-22296E365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Boolean, integer, real, etc.</a:t>
            </a:r>
          </a:p>
          <a:p>
            <a:r>
              <a:rPr lang="en-US" dirty="0"/>
              <a:t>Evidence (or observed) variables are ones that the agent knows the value of </a:t>
            </a:r>
          </a:p>
          <a:p>
            <a:r>
              <a:rPr lang="en-US" dirty="0"/>
              <a:t>Hidden variables are ones that the agent does not know the value of</a:t>
            </a:r>
          </a:p>
          <a:p>
            <a:r>
              <a:rPr lang="en-US" dirty="0"/>
              <a:t>Query variables are not known, but the agent tries to infer the values of these variables from the evidence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A3B905A-0858-394D-B507-885E17E269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2518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737"/>
    </mc:Choice>
    <mc:Fallback>
      <p:transition spd="slow" advTm="61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Propositional Logic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Logics can be used to describe more complex statements about probabilities</a:t>
            </a:r>
          </a:p>
          <a:p>
            <a:r>
              <a:rPr lang="en-US" dirty="0"/>
              <a:t>E.g. P(A v B) is the probability of either variable B or A being true</a:t>
            </a:r>
          </a:p>
          <a:p>
            <a:r>
              <a:rPr lang="en-US" dirty="0"/>
              <a:t>Logical AND (^), OR (v) and NOT (!) are all common to describe complex events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D51A55-59D8-1F4E-968C-CA2D82E218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725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74"/>
    </mc:Choice>
    <mc:Fallback>
      <p:transition spd="slow" advTm="66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	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Allows us to reason based on </a:t>
                </a:r>
                <a:r>
                  <a:rPr lang="en-US" i="1" dirty="0"/>
                  <a:t>partial information</a:t>
                </a:r>
              </a:p>
              <a:p>
                <a:r>
                  <a:rPr lang="en-US" dirty="0"/>
                  <a:t>Idea: we have observed B. In what fraction of the cases where B occurs does A also occur?</a:t>
                </a:r>
              </a:p>
              <a:p>
                <a:r>
                  <a:rPr lang="en-US" dirty="0"/>
                  <a:t>When P(B) &gt; 0, the probability of A given B is defined as: 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  <a:cs typeface="宋体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  <a:cs typeface="宋体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</m:ctrlPr>
                          </m:dPr>
                          <m:e>
                            <m: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  <m:t>𝐴</m:t>
                            </m:r>
                          </m:e>
                          <m:e>
                            <m:r>
                              <a:rPr lang="en-US" altLang="zh-CN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  <m:t>𝐵</m:t>
                            </m:r>
                          </m:e>
                        </m:d>
                      </m:e>
                    </m:func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宋体" charset="0"/>
                        <a:cs typeface="宋体" charset="0"/>
                      </a:rPr>
                      <m:t>=</m:t>
                    </m:r>
                    <m:f>
                      <m:fPr>
                        <m:ctrlP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Pr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⁡(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𝐴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∧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Pr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⁡(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𝐵</m:t>
                        </m:r>
                        <m:r>
                          <a:rPr lang="en-US" altLang="zh-CN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宋体" charset="0"/>
                          </a:rPr>
                          <m:t>)</m:t>
                        </m:r>
                      </m:den>
                    </m:f>
                    <m:r>
                      <a:rPr lang="en-US" altLang="zh-CN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宋体" charset="0"/>
                        <a:cs typeface="宋体" charset="0"/>
                      </a:rPr>
                      <m:t>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P(A) is called the </a:t>
                </a:r>
                <a:r>
                  <a:rPr lang="en-US" i="1" dirty="0"/>
                  <a:t>prior probability</a:t>
                </a:r>
              </a:p>
              <a:p>
                <a:r>
                  <a:rPr lang="en-US" dirty="0"/>
                  <a:t>P(A|B) is the </a:t>
                </a:r>
                <a:r>
                  <a:rPr lang="en-US" i="1" dirty="0"/>
                  <a:t>a posteriori probability</a:t>
                </a:r>
              </a:p>
              <a:p>
                <a:r>
                  <a:rPr lang="en-US" dirty="0"/>
                  <a:t>B is the </a:t>
                </a:r>
                <a:r>
                  <a:rPr lang="en-US" i="1" dirty="0"/>
                  <a:t>evidence, or observation</a:t>
                </a:r>
                <a:endParaRPr lang="en-US" dirty="0"/>
              </a:p>
              <a:p>
                <a:r>
                  <a:rPr lang="en-US" i="1" dirty="0"/>
                  <a:t>Product rule: P(A ^ B) = P(A|B)P(B) = P(B|A)P(A)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8" r="-2160" b="-16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FB2D6BF-8965-BF47-B6EE-72B9CA6F28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063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158"/>
    </mc:Choice>
    <mc:Fallback>
      <p:transition spd="slow" advTm="125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4994" name="Rectangle 2"/>
              <p:cNvSpPr>
                <a:spLocks noGrp="1" noChangeArrowheads="1"/>
              </p:cNvSpPr>
              <p:nvPr>
                <p:ph type="body" sz="half" idx="1"/>
              </p:nvPr>
            </p:nvSpPr>
            <p:spPr>
              <a:xfrm>
                <a:off x="457200" y="1828800"/>
                <a:ext cx="7924800" cy="4302125"/>
              </a:xfrm>
            </p:spPr>
            <p:txBody>
              <a:bodyPr/>
              <a:lstStyle/>
              <a:p>
                <a:r>
                  <a:rPr lang="en-US" altLang="zh-CN" sz="2400" dirty="0">
                    <a:ea typeface="宋体" charset="0"/>
                    <a:cs typeface="宋体" charset="0"/>
                  </a:rPr>
                  <a:t>If A and B are events with </a:t>
                </a:r>
                <a:r>
                  <a:rPr lang="en-US" altLang="zh-CN" sz="2400" dirty="0" err="1">
                    <a:ea typeface="宋体" charset="0"/>
                    <a:cs typeface="宋体" charset="0"/>
                  </a:rPr>
                  <a:t>Pr</a:t>
                </a:r>
                <a:r>
                  <a:rPr lang="en-US" altLang="zh-CN" sz="2400" dirty="0">
                    <a:ea typeface="宋体" charset="0"/>
                    <a:cs typeface="宋体" charset="0"/>
                  </a:rPr>
                  <a:t>(B) &gt; 0, the </a:t>
                </a:r>
                <a:r>
                  <a:rPr lang="en-US" altLang="zh-CN" sz="2400" b="1" i="1" dirty="0">
                    <a:ea typeface="宋体" charset="0"/>
                    <a:cs typeface="宋体" charset="0"/>
                  </a:rPr>
                  <a:t>conditional probability of A given B</a:t>
                </a:r>
                <a:r>
                  <a:rPr lang="en-US" altLang="zh-CN" sz="2400" dirty="0">
                    <a:ea typeface="宋体" charset="0"/>
                    <a:cs typeface="宋体" charset="0"/>
                  </a:rPr>
                  <a:t> is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  <a:cs typeface="宋体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  <a:ea typeface="宋体" charset="0"/>
                            <a:cs typeface="宋体" charset="0"/>
                          </a:rPr>
                          <m:t>Pr</m:t>
                        </m:r>
                      </m:fName>
                      <m:e>
                        <m:d>
                          <m:d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</m:ctrlPr>
                          </m:d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  <m:t>𝐴</m:t>
                            </m:r>
                          </m:e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ea typeface="宋体" charset="0"/>
                                <a:cs typeface="宋体" charset="0"/>
                              </a:rPr>
                              <m:t>𝐵</m:t>
                            </m:r>
                          </m:e>
                        </m:d>
                      </m:e>
                    </m:func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宋体" charset="0"/>
                        <a:cs typeface="宋体" charset="0"/>
                      </a:rPr>
                      <m:t>=</m:t>
                    </m:r>
                    <m:f>
                      <m:f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  <a:ea typeface="宋体" charset="0"/>
                          </a:rPr>
                          <m:t>Pr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  <m:t>⁡(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  <m:t>𝐴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∧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altLang="zh-CN" sz="2800" b="0" i="0" smtClean="0">
                            <a:latin typeface="Cambria Math" panose="02040503050406030204" pitchFamily="18" charset="0"/>
                            <a:ea typeface="宋体" charset="0"/>
                          </a:rPr>
                          <m:t>Pr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  <m:t>⁡(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  <m:t>𝐵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ea typeface="宋体" charset="0"/>
                          </a:rPr>
                          <m:t>)</m:t>
                        </m:r>
                      </m:den>
                    </m:f>
                    <m:r>
                      <a:rPr lang="en-US" altLang="zh-CN" sz="2800" b="0" i="1" smtClean="0">
                        <a:latin typeface="Cambria Math" panose="02040503050406030204" pitchFamily="18" charset="0"/>
                        <a:ea typeface="宋体" charset="0"/>
                        <a:cs typeface="宋体" charset="0"/>
                      </a:rPr>
                      <m:t> </m:t>
                    </m:r>
                  </m:oMath>
                </a14:m>
                <a:endParaRPr lang="en-US" altLang="zh-CN" sz="2800" dirty="0">
                  <a:ea typeface="宋体" charset="0"/>
                  <a:cs typeface="宋体" charset="0"/>
                </a:endParaRPr>
              </a:p>
              <a:p>
                <a:pPr marL="118872" indent="0">
                  <a:buNone/>
                </a:pPr>
                <a:endParaRPr lang="en-US" altLang="zh-CN" sz="2400" dirty="0">
                  <a:ea typeface="宋体" charset="0"/>
                  <a:cs typeface="宋体" charset="0"/>
                </a:endParaRPr>
              </a:p>
              <a:p>
                <a:r>
                  <a:rPr lang="en-US" altLang="zh-CN" sz="2400" dirty="0">
                    <a:ea typeface="宋体" charset="0"/>
                    <a:cs typeface="宋体" charset="0"/>
                  </a:rPr>
                  <a:t>Example: Drug trial</a:t>
                </a:r>
              </a:p>
              <a:p>
                <a:endParaRPr lang="zh-CN" altLang="en-US" sz="2400" dirty="0">
                  <a:ea typeface="宋体" charset="0"/>
                  <a:cs typeface="宋体" charset="0"/>
                </a:endParaRPr>
              </a:p>
            </p:txBody>
          </p:sp>
        </mc:Choice>
        <mc:Fallback>
          <p:sp>
            <p:nvSpPr>
              <p:cNvPr id="84994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1"/>
              </p:nvPr>
            </p:nvSpPr>
            <p:spPr>
              <a:xfrm>
                <a:off x="457200" y="1828800"/>
                <a:ext cx="7924800" cy="4302125"/>
              </a:xfrm>
              <a:blipFill>
                <a:blip r:embed="rId4"/>
                <a:stretch>
                  <a:fillRect t="-2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4996" name="Rectangle 4"/>
          <p:cNvSpPr>
            <a:spLocks noGrp="1" noChangeArrowheads="1"/>
          </p:cNvSpPr>
          <p:nvPr>
            <p:ph type="title"/>
          </p:nvPr>
        </p:nvSpPr>
        <p:spPr>
          <a:xfrm>
            <a:off x="522893" y="161397"/>
            <a:ext cx="8229600" cy="1143000"/>
          </a:xfrm>
        </p:spPr>
        <p:txBody>
          <a:bodyPr/>
          <a:lstStyle/>
          <a:p>
            <a:r>
              <a:rPr lang="en-US" altLang="zh-CN" dirty="0">
                <a:ea typeface="宋体" charset="0"/>
                <a:cs typeface="宋体" charset="0"/>
              </a:rPr>
              <a:t>Conditioning Example</a:t>
            </a:r>
          </a:p>
        </p:txBody>
      </p:sp>
      <p:graphicFrame>
        <p:nvGraphicFramePr>
          <p:cNvPr id="85002" name="Group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350874"/>
              </p:ext>
            </p:extLst>
          </p:nvPr>
        </p:nvGraphicFramePr>
        <p:xfrm>
          <a:off x="762000" y="4498104"/>
          <a:ext cx="3657600" cy="12954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charset="0"/>
                        <a:ea typeface="ＭＳ Ｐゴシック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Women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Men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Success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1800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Failure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1800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bg2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charset="0"/>
                          <a:ea typeface="ＭＳ Ｐゴシック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5020" name="Text Box 28"/>
          <p:cNvSpPr txBox="1">
            <a:spLocks noChangeArrowheads="1"/>
          </p:cNvSpPr>
          <p:nvPr/>
        </p:nvSpPr>
        <p:spPr bwMode="auto">
          <a:xfrm>
            <a:off x="4827809" y="4362450"/>
            <a:ext cx="3962400" cy="176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 dirty="0"/>
              <a:t>A = {Patient is a Women}</a:t>
            </a:r>
          </a:p>
          <a:p>
            <a:pPr>
              <a:spcBef>
                <a:spcPct val="50000"/>
              </a:spcBef>
            </a:pPr>
            <a:r>
              <a:rPr lang="en-US" sz="2000" dirty="0"/>
              <a:t>B = {Drug fails}</a:t>
            </a:r>
          </a:p>
          <a:p>
            <a:pPr>
              <a:spcBef>
                <a:spcPct val="50000"/>
              </a:spcBef>
            </a:pPr>
            <a:r>
              <a:rPr lang="en-US" sz="2000" dirty="0" err="1"/>
              <a:t>Pr</a:t>
            </a:r>
            <a:r>
              <a:rPr lang="en-US" sz="2000" dirty="0"/>
              <a:t>(B|A) = ?</a:t>
            </a:r>
          </a:p>
          <a:p>
            <a:pPr>
              <a:spcBef>
                <a:spcPct val="50000"/>
              </a:spcBef>
            </a:pPr>
            <a:r>
              <a:rPr lang="en-US" sz="2000" dirty="0" err="1"/>
              <a:t>Pr</a:t>
            </a:r>
            <a:r>
              <a:rPr lang="en-US" sz="2000" dirty="0"/>
              <a:t>(A|B) = 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E7A31E-35A4-B642-BF24-3AA65EE67E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1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057"/>
    </mc:Choice>
    <mc:Fallback>
      <p:transition spd="slow" advTm="1820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by Enumeration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7271841"/>
              </p:ext>
            </p:extLst>
          </p:nvPr>
        </p:nvGraphicFramePr>
        <p:xfrm>
          <a:off x="457200" y="1774825"/>
          <a:ext cx="8229600" cy="148336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Failed</a:t>
                      </a:r>
                      <a:r>
                        <a:rPr lang="en-US" baseline="0" dirty="0"/>
                        <a:t> Checksum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Passed Checksum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</a:t>
                      </a:r>
                      <a:r>
                        <a:rPr lang="en-US" baseline="0" dirty="0"/>
                        <a:t> Alert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Malicious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Clean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.144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.576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0420" y="3532954"/>
            <a:ext cx="813748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For any propositional statement, sum the probabilities of the atomic events</a:t>
            </a:r>
          </a:p>
          <a:p>
            <a:r>
              <a:rPr lang="en-US" sz="2000" dirty="0"/>
              <a:t>where the statement is true:</a:t>
            </a:r>
          </a:p>
          <a:p>
            <a:endParaRPr lang="en-US" sz="2000" dirty="0"/>
          </a:p>
          <a:p>
            <a:r>
              <a:rPr lang="en-US" sz="2000" dirty="0"/>
              <a:t>P(AV Alert) = 0.108 + 0.016 + 0.072 + 0.144 = 0.34</a:t>
            </a:r>
          </a:p>
          <a:p>
            <a:endParaRPr lang="en-US" sz="2000" dirty="0"/>
          </a:p>
          <a:p>
            <a:r>
              <a:rPr lang="en-US" sz="2000" dirty="0"/>
              <a:t>P(Clean ^ AV Alert) = ? </a:t>
            </a:r>
          </a:p>
          <a:p>
            <a:r>
              <a:rPr lang="en-US" sz="2000" dirty="0"/>
              <a:t>P(Malicious ^ !(Failed Checksum)) = ? </a:t>
            </a:r>
          </a:p>
          <a:p>
            <a:r>
              <a:rPr lang="en-US" sz="2000" dirty="0"/>
              <a:t>P(!Malicious ^ No AV Alert) = ? 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858BEBF-E500-F044-A6A0-FD44439CB0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522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014"/>
    </mc:Choice>
    <mc:Fallback>
      <p:transition spd="slow" advTm="213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 by Enumeration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774825"/>
          <a:ext cx="8229600" cy="148336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Failed</a:t>
                      </a:r>
                      <a:r>
                        <a:rPr lang="en-US" baseline="0" dirty="0"/>
                        <a:t> Checksum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Passed Checksum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</a:t>
                      </a:r>
                      <a:r>
                        <a:rPr lang="en-US" baseline="0" dirty="0"/>
                        <a:t> Alert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Malicious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Clean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.144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.576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0420" y="3532954"/>
            <a:ext cx="813748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For any propositional statement, sum the probabilities of the atomic events</a:t>
            </a:r>
          </a:p>
          <a:p>
            <a:r>
              <a:rPr lang="en-US" sz="2000" dirty="0"/>
              <a:t>where the statement is true:</a:t>
            </a:r>
          </a:p>
          <a:p>
            <a:endParaRPr lang="en-US" sz="2000" dirty="0"/>
          </a:p>
          <a:p>
            <a:r>
              <a:rPr lang="en-US" sz="2000" dirty="0"/>
              <a:t>P(AV Alert) = 0.108 + 0.016 + 0.072 + 0.144 = 0.34</a:t>
            </a:r>
          </a:p>
          <a:p>
            <a:endParaRPr lang="en-US" sz="2000" dirty="0"/>
          </a:p>
          <a:p>
            <a:r>
              <a:rPr lang="en-US" sz="2000" dirty="0"/>
              <a:t>P(Clean ^ AV Alert) = 0.016 + 0.144 = 0.16</a:t>
            </a:r>
          </a:p>
          <a:p>
            <a:r>
              <a:rPr lang="en-US" sz="2000" dirty="0"/>
              <a:t>P(Malicious ^ !(Failed Checksum)) = 0.072 + 0.008 = 0.08</a:t>
            </a:r>
          </a:p>
          <a:p>
            <a:r>
              <a:rPr lang="en-US" sz="2000" dirty="0"/>
              <a:t>P(!Malicious ^ No AV Alert) = 0.064 + 0.576 = 0.64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0751BB0-8F7B-C245-B917-8BE266800E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702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78"/>
    </mc:Choice>
    <mc:Fallback>
      <p:transition spd="slow" advTm="176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Probabilities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293540"/>
              </p:ext>
            </p:extLst>
          </p:nvPr>
        </p:nvGraphicFramePr>
        <p:xfrm>
          <a:off x="457200" y="1774825"/>
          <a:ext cx="8229600" cy="1483360"/>
        </p:xfrm>
        <a:graphic>
          <a:graphicData uri="http://schemas.openxmlformats.org/drawingml/2006/table">
            <a:tbl>
              <a:tblPr>
                <a:tableStyleId>{D7AC3CCA-C797-4891-BE02-D94E43425B78}</a:tableStyleId>
              </a:tblPr>
              <a:tblGrid>
                <a:gridCol w="1645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Failed</a:t>
                      </a:r>
                      <a:r>
                        <a:rPr lang="en-US" baseline="0" dirty="0"/>
                        <a:t> Checksum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Passed Checksum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AV Alert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AV</a:t>
                      </a:r>
                      <a:r>
                        <a:rPr lang="en-US" baseline="0" dirty="0"/>
                        <a:t> Alert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Malicious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.072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.008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Clean</a:t>
                      </a:r>
                      <a:r>
                        <a:rPr lang="en-US" baseline="0" dirty="0"/>
                        <a:t> </a:t>
                      </a:r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.016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.064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.144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.576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0420" y="3532954"/>
            <a:ext cx="843737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Can compute conditional probabilities using enumeration as well. Recall:</a:t>
            </a:r>
          </a:p>
          <a:p>
            <a:endParaRPr lang="en-US" sz="2000" dirty="0"/>
          </a:p>
          <a:p>
            <a:r>
              <a:rPr lang="en-US" sz="2000" dirty="0"/>
              <a:t>P(A|B) = P(A^B)/P(B)</a:t>
            </a:r>
          </a:p>
          <a:p>
            <a:endParaRPr lang="en-US" sz="2000" dirty="0"/>
          </a:p>
          <a:p>
            <a:r>
              <a:rPr lang="en-US" sz="2000" dirty="0"/>
              <a:t>P(AV Alert | Failed Checksum) = </a:t>
            </a:r>
            <a:r>
              <a:rPr lang="en-US" sz="2000" dirty="0">
                <a:solidFill>
                  <a:srgbClr val="FF0000"/>
                </a:solidFill>
              </a:rPr>
              <a:t>(0.108 + 0.016) </a:t>
            </a:r>
            <a:r>
              <a:rPr lang="en-US" sz="2000" dirty="0"/>
              <a:t>/ </a:t>
            </a:r>
            <a:r>
              <a:rPr lang="en-US" sz="2000" dirty="0">
                <a:solidFill>
                  <a:srgbClr val="000090"/>
                </a:solidFill>
              </a:rPr>
              <a:t>(0.108 + 0.016 + 0.012 + 0.064)</a:t>
            </a:r>
          </a:p>
          <a:p>
            <a:endParaRPr lang="en-US" sz="2000" dirty="0">
              <a:solidFill>
                <a:srgbClr val="000090"/>
              </a:solidFill>
            </a:endParaRPr>
          </a:p>
          <a:p>
            <a:r>
              <a:rPr lang="en-US" sz="2000" dirty="0"/>
              <a:t>P(Clean | No AV Alert) = ? </a:t>
            </a:r>
          </a:p>
          <a:p>
            <a:r>
              <a:rPr lang="en-US" sz="2000" dirty="0"/>
              <a:t>P(Malicious | Failed Checksum ^ AV Alert) = ?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AA1D85E-44CF-5147-B03C-703FE5653D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59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415"/>
    </mc:Choice>
    <mc:Fallback>
      <p:transition spd="slow" advTm="140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6060</TotalTime>
  <Words>931</Words>
  <Application>Microsoft Macintosh PowerPoint</Application>
  <PresentationFormat>On-screen Show (4:3)</PresentationFormat>
  <Paragraphs>157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Times New Roman</vt:lpstr>
      <vt:lpstr>Wingdings</vt:lpstr>
      <vt:lpstr>Wingdings 2</vt:lpstr>
      <vt:lpstr>Wingdings 3</vt:lpstr>
      <vt:lpstr>Module</vt:lpstr>
      <vt:lpstr>Review: Probability Theory (3)</vt:lpstr>
      <vt:lpstr>Possible Worlds</vt:lpstr>
      <vt:lpstr>State Variables</vt:lpstr>
      <vt:lpstr>Propositional Logic</vt:lpstr>
      <vt:lpstr>Conditional Probability </vt:lpstr>
      <vt:lpstr>Conditioning Example</vt:lpstr>
      <vt:lpstr>Inference by Enumeration</vt:lpstr>
      <vt:lpstr>Inference by Enumeration</vt:lpstr>
      <vt:lpstr>Conditional Probabilities</vt:lpstr>
      <vt:lpstr>Conditional Probabilities</vt:lpstr>
      <vt:lpstr>Inference by Enumeration</vt:lpstr>
      <vt:lpstr>Probabilities and Combinatorics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50</cp:revision>
  <dcterms:created xsi:type="dcterms:W3CDTF">2012-01-23T08:25:46Z</dcterms:created>
  <dcterms:modified xsi:type="dcterms:W3CDTF">2020-09-01T08:51:13Z</dcterms:modified>
</cp:coreProperties>
</file>

<file path=docProps/thumbnail.jpeg>
</file>